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353" r:id="rId6"/>
    <p:sldId id="385" r:id="rId7"/>
    <p:sldId id="388" r:id="rId8"/>
    <p:sldId id="344" r:id="rId9"/>
    <p:sldId id="387" r:id="rId10"/>
    <p:sldId id="359" r:id="rId11"/>
    <p:sldId id="360" r:id="rId12"/>
    <p:sldId id="361" r:id="rId13"/>
    <p:sldId id="341" r:id="rId14"/>
    <p:sldId id="342" r:id="rId15"/>
    <p:sldId id="343" r:id="rId16"/>
    <p:sldId id="363" r:id="rId17"/>
    <p:sldId id="362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2" autoAdjust="0"/>
    <p:restoredTop sz="95161" autoAdjust="0"/>
  </p:normalViewPr>
  <p:slideViewPr>
    <p:cSldViewPr snapToGrid="0" showGuides="1">
      <p:cViewPr varScale="1">
        <p:scale>
          <a:sx n="64" d="100"/>
          <a:sy n="64" d="100"/>
        </p:scale>
        <p:origin x="86" y="100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6/15/2026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48" y="0"/>
            <a:ext cx="11430000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F80CAF16-0B41-B54E-9133-7E6DAB0D03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31AE20B7-D75F-5A4F-93C4-486F89F142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file:///\\Users\ky9\Google%20Drive\USPAS\USPAS-2019-Spring\Presentations\heater\Heater.doc&#24576;!OLE_LINK1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Database Exercises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Many slides from Andrew Johnson, APS/ANL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FF60A94E-DCDA-D849-B660-92099AA7D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Study database: User Inputs to Simulation</a:t>
            </a:r>
          </a:p>
        </p:txBody>
      </p:sp>
      <p:sp>
        <p:nvSpPr>
          <p:cNvPr id="80898" name="Text Placeholder 2">
            <a:extLst>
              <a:ext uri="{FF2B5EF4-FFF2-40B4-BE49-F238E27FC236}">
                <a16:creationId xmlns:a16="http://schemas.microsoft.com/office/drawing/2014/main" id="{BD19B252-6C5D-2E4D-AC3F-F48335EFDD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0" y="1155700"/>
            <a:ext cx="8229600" cy="47323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Note use of Macros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Note use of Analog </a:t>
            </a:r>
            <a:r>
              <a:rPr lang="en-US" altLang="en-US" i="1" dirty="0">
                <a:ea typeface="ＭＳ Ｐゴシック" panose="020B0600070205080204" pitchFamily="34" charset="-128"/>
              </a:rPr>
              <a:t>Output </a:t>
            </a:r>
            <a:r>
              <a:rPr lang="en-US" altLang="en-US" dirty="0">
                <a:ea typeface="ＭＳ Ｐゴシック" panose="020B0600070205080204" pitchFamily="34" charset="-128"/>
              </a:rPr>
              <a:t>for user </a:t>
            </a:r>
            <a:r>
              <a:rPr lang="en-US" altLang="en-US" i="1" dirty="0">
                <a:ea typeface="ＭＳ Ｐゴシック" panose="020B0600070205080204" pitchFamily="34" charset="-128"/>
              </a:rPr>
              <a:t>Input </a:t>
            </a:r>
            <a:r>
              <a:rPr lang="en-US" altLang="en-US" dirty="0">
                <a:ea typeface="ＭＳ Ｐゴシック" panose="020B0600070205080204" pitchFamily="34" charset="-128"/>
              </a:rPr>
              <a:t>because of DRVL/DRVL</a:t>
            </a:r>
          </a:p>
          <a:p>
            <a:pPr>
              <a:buFont typeface="Symbol" pitchFamily="2" charset="2"/>
              <a:buNone/>
            </a:pPr>
            <a:endParaRPr lang="en-US" altLang="en-US" sz="11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100" dirty="0" err="1">
                <a:latin typeface="Courier" pitchFamily="2" charset="0"/>
                <a:ea typeface="ＭＳ Ｐゴシック" panose="020B0600070205080204" pitchFamily="34" charset="-128"/>
              </a:rPr>
              <a:t>ao</a:t>
            </a: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, "$(user):room")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field(DESC, "Room Temperature")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field(EGU, "C")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field(HOPR, "40")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field(LOPR,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field(DRVL,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field(DRVH, "40")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field(DOL, "25")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field(PINI, "YES")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0899" name="Text Placeholder 2">
            <a:extLst>
              <a:ext uri="{FF2B5EF4-FFF2-40B4-BE49-F238E27FC236}">
                <a16:creationId xmlns:a16="http://schemas.microsoft.com/office/drawing/2014/main" id="{736A6D36-9830-5949-96E3-36E2E91F8948}"/>
              </a:ext>
            </a:extLst>
          </p:cNvPr>
          <p:cNvSpPr txBox="1">
            <a:spLocks/>
          </p:cNvSpPr>
          <p:nvPr/>
        </p:nvSpPr>
        <p:spPr bwMode="auto">
          <a:xfrm>
            <a:off x="5991227" y="2733676"/>
            <a:ext cx="41052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record(</a:t>
            </a:r>
            <a:r>
              <a:rPr lang="en-US" altLang="en-US" sz="1100" b="0" dirty="0" err="1">
                <a:latin typeface="Courier" pitchFamily="2" charset="0"/>
              </a:rPr>
              <a:t>ao</a:t>
            </a:r>
            <a:r>
              <a:rPr lang="en-US" altLang="en-US" sz="1100" b="0" dirty="0">
                <a:latin typeface="Courier" pitchFamily="2" charset="0"/>
              </a:rPr>
              <a:t>, "$(user):setpoint")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{ 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field(DESC, "Temperature Setpoint")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field(EGU, "C")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field(HOPR,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field(LOPR, "100")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field(DRVL,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field(DRVH, "100") 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field(PREC, "1")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field(DOL,  "30")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field(PINI, "YES")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b="0" dirty="0"/>
              <a:t> </a:t>
            </a:r>
          </a:p>
          <a:p>
            <a:pPr>
              <a:spcBef>
                <a:spcPts val="0"/>
              </a:spcBef>
            </a:pPr>
            <a:endParaRPr lang="en-US" altLang="en-US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23B5C6AE-0F60-1148-89A9-B5728BE46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Simulated Tank Temperature</a:t>
            </a:r>
          </a:p>
        </p:txBody>
      </p:sp>
      <p:sp>
        <p:nvSpPr>
          <p:cNvPr id="81922" name="Text Placeholder 2">
            <a:extLst>
              <a:ext uri="{FF2B5EF4-FFF2-40B4-BE49-F238E27FC236}">
                <a16:creationId xmlns:a16="http://schemas.microsoft.com/office/drawing/2014/main" id="{F8BF3847-88A1-3146-A397-DD5ADA0BB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1" y="777876"/>
            <a:ext cx="4087813" cy="6080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supervisory: user can adjust voltage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closed_loop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: PID (in separate 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control.db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) sets voltage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When PID is INVALID, go back to 0 voltage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ao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, "$(user):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heat_V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field(DESC, "Heater Voltage")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field(EGU, "V")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field(DRVL,"0")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field(DRVH,"110")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field(DOL, "$(user):PID MS")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field(OMSL,"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closed_loop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field(IVOA, "Set output to IVOV")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field(IVOV, "0")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endParaRPr lang="en-US" altLang="en-US" sz="9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~1100 Watt heater when run with 110V: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# P = U I = U^2 / R,  R~12 Ohm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record(calc, "$(user):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heat_Pwr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field(DESC, "Heater Power")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field(EGU, "W")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field(INPA, "$(user):</a:t>
            </a:r>
            <a:r>
              <a:rPr lang="en-US" altLang="en-US" sz="900" dirty="0" err="1">
                <a:latin typeface="Courier" pitchFamily="2" charset="0"/>
                <a:ea typeface="ＭＳ Ｐゴシック" panose="020B0600070205080204" pitchFamily="34" charset="-128"/>
              </a:rPr>
              <a:t>heat_V</a:t>
            </a: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PP NMS")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    field(CALC, "A*A/12.1")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1923" name="Text Placeholder 2">
            <a:extLst>
              <a:ext uri="{FF2B5EF4-FFF2-40B4-BE49-F238E27FC236}">
                <a16:creationId xmlns:a16="http://schemas.microsoft.com/office/drawing/2014/main" id="{1482B653-3677-D74F-B3BC-23BB2478F98E}"/>
              </a:ext>
            </a:extLst>
          </p:cNvPr>
          <p:cNvSpPr txBox="1">
            <a:spLocks/>
          </p:cNvSpPr>
          <p:nvPr/>
        </p:nvSpPr>
        <p:spPr bwMode="auto">
          <a:xfrm>
            <a:off x="5938838" y="777876"/>
            <a:ext cx="4087812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Every second, calculate new temperature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based on current temperature,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room temperature and heater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A - current temperature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B - room temperature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C - heater power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D - isolation factor (water &lt;-&gt; room)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E - heat capacity (would really depend on water volume)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Very roughly with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T(n+1) = T(n) + [</a:t>
            </a:r>
            <a:r>
              <a:rPr lang="en-US" altLang="en-US" sz="900" b="0" dirty="0" err="1">
                <a:latin typeface="Courier" pitchFamily="2" charset="0"/>
              </a:rPr>
              <a:t>Troom</a:t>
            </a:r>
            <a:r>
              <a:rPr lang="en-US" altLang="en-US" sz="900" b="0" dirty="0">
                <a:latin typeface="Courier" pitchFamily="2" charset="0"/>
              </a:rPr>
              <a:t>-T(n)]*</a:t>
            </a:r>
            <a:r>
              <a:rPr lang="en-US" altLang="en-US" sz="900" b="0" dirty="0" err="1">
                <a:latin typeface="Courier" pitchFamily="2" charset="0"/>
              </a:rPr>
              <a:t>Isolation_factor</a:t>
            </a:r>
            <a:endParaRPr lang="en-US" altLang="en-US" sz="900" b="0" dirty="0">
              <a:latin typeface="Courier" pitchFamily="2" charset="0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#          + </a:t>
            </a:r>
            <a:r>
              <a:rPr lang="en-US" altLang="en-US" sz="900" b="0" dirty="0" err="1">
                <a:latin typeface="Courier" pitchFamily="2" charset="0"/>
              </a:rPr>
              <a:t>heater_pwr</a:t>
            </a:r>
            <a:r>
              <a:rPr lang="en-US" altLang="en-US" sz="900" b="0" dirty="0">
                <a:latin typeface="Courier" pitchFamily="2" charset="0"/>
              </a:rPr>
              <a:t> * </a:t>
            </a:r>
            <a:r>
              <a:rPr lang="en-US" altLang="en-US" sz="900" b="0" dirty="0" err="1">
                <a:latin typeface="Courier" pitchFamily="2" charset="0"/>
              </a:rPr>
              <a:t>heat_capacity</a:t>
            </a:r>
            <a:endParaRPr lang="en-US" altLang="en-US" sz="900" b="0" dirty="0">
              <a:latin typeface="Courier" pitchFamily="2" charset="0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record(calc, "$(user):</a:t>
            </a:r>
            <a:r>
              <a:rPr lang="en-US" altLang="en-US" sz="900" b="0" dirty="0" err="1">
                <a:latin typeface="Courier" pitchFamily="2" charset="0"/>
              </a:rPr>
              <a:t>tank_clc</a:t>
            </a:r>
            <a:r>
              <a:rPr lang="en-US" altLang="en-US" sz="900" b="0" dirty="0">
                <a:latin typeface="Courier" pitchFamily="2" charset="0"/>
              </a:rPr>
              <a:t>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</a:t>
            </a:r>
            <a:r>
              <a:rPr lang="en-US" altLang="en-US" sz="900" b="0" dirty="0" err="1">
                <a:latin typeface="Courier" pitchFamily="2" charset="0"/>
              </a:rPr>
              <a:t>DESC,"Water</a:t>
            </a:r>
            <a:r>
              <a:rPr lang="en-US" altLang="en-US" sz="900" b="0" dirty="0">
                <a:latin typeface="Courier" pitchFamily="2" charset="0"/>
              </a:rPr>
              <a:t> Tank Simulation")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field(SCAN,"1 second")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field(INPA,"$(user):</a:t>
            </a:r>
            <a:r>
              <a:rPr lang="en-US" altLang="en-US" sz="900" b="0" dirty="0" err="1">
                <a:latin typeface="Courier" pitchFamily="2" charset="0"/>
              </a:rPr>
              <a:t>tank_clc.VAL</a:t>
            </a:r>
            <a:r>
              <a:rPr lang="en-US" altLang="en-US" sz="900" b="0" dirty="0">
                <a:latin typeface="Courier" pitchFamily="2" charset="0"/>
              </a:rPr>
              <a:t>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field(INPB,"$(user):room")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field(INPC,"$(user):</a:t>
            </a:r>
            <a:r>
              <a:rPr lang="en-US" altLang="en-US" sz="900" b="0" dirty="0" err="1">
                <a:latin typeface="Courier" pitchFamily="2" charset="0"/>
              </a:rPr>
              <a:t>heat_Pwr</a:t>
            </a:r>
            <a:r>
              <a:rPr lang="en-US" altLang="en-US" sz="900" b="0" dirty="0">
                <a:latin typeface="Courier" pitchFamily="2" charset="0"/>
              </a:rPr>
              <a:t> PP NMS")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field(INPD,"0.01")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field(INPE,"0.001")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field(CALC,"A+(B-A)*D+C*E")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    field(FLNK,"$(user):tank")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900" b="0" dirty="0">
                <a:latin typeface="Courier" pitchFamily="2" charset="0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endParaRPr lang="en-US" altLang="en-US" sz="900" b="0" dirty="0">
              <a:latin typeface="Couri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9CB2E-D386-0746-9F8E-735ADF59930A}"/>
              </a:ext>
            </a:extLst>
          </p:cNvPr>
          <p:cNvSpPr txBox="1"/>
          <p:nvPr/>
        </p:nvSpPr>
        <p:spPr>
          <a:xfrm>
            <a:off x="2236206" y="5097101"/>
            <a:ext cx="67120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What causes all these records to process?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0935DD33-F8DC-8948-9102-4C43CE79C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PID (without D) Computation</a:t>
            </a:r>
          </a:p>
        </p:txBody>
      </p:sp>
      <p:sp>
        <p:nvSpPr>
          <p:cNvPr id="82946" name="Text Placeholder 2">
            <a:extLst>
              <a:ext uri="{FF2B5EF4-FFF2-40B4-BE49-F238E27FC236}">
                <a16:creationId xmlns:a16="http://schemas.microsoft.com/office/drawing/2014/main" id="{9BB288A2-5F27-304B-AE10-36C58675A7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1" y="1358020"/>
            <a:ext cx="4391025" cy="5499980"/>
          </a:xfrm>
        </p:spPr>
        <p:txBody>
          <a:bodyPr/>
          <a:lstStyle/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# Error computation</a:t>
            </a:r>
            <a:r>
              <a:rPr lang="ja-JP" altLang="en-US" sz="1100">
                <a:latin typeface="Courier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 sz="1100" dirty="0">
                <a:latin typeface="Courier" pitchFamily="2" charset="0"/>
                <a:ea typeface="ＭＳ Ｐゴシック" panose="020B0600070205080204" pitchFamily="34" charset="-128"/>
              </a:rPr>
              <a:t>s SCAN drives the rest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record(calc, "$(user):error")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field(DESC, "Temperature Error")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field(SCAN, "1 second")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field(INPA, "$(user):setpoint")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field(INPB, "$(user):tank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field(CALC, "A-B")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field(PREC, "1")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field(FLNK, "$(user):integral")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# Integrate error (A) but assert that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# it stays within limits (C)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record(calc, "$(user):integral")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field(DESC, "Integrate Error for 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field(PREC, "3")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field(INPA, "$(user):error PP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field(INPB, "$(user):integral")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field(INPC, "20.0")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field(CALC, "(B+A&gt;C)?C:(B+A&lt;-C)?(-C):(B+A)")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    field(FLNK, "$(user):PID")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2947" name="Text Placeholder 2">
            <a:extLst>
              <a:ext uri="{FF2B5EF4-FFF2-40B4-BE49-F238E27FC236}">
                <a16:creationId xmlns:a16="http://schemas.microsoft.com/office/drawing/2014/main" id="{F474E534-E599-C04E-AEEC-4BBC844AB179}"/>
              </a:ext>
            </a:extLst>
          </p:cNvPr>
          <p:cNvSpPr txBox="1">
            <a:spLocks/>
          </p:cNvSpPr>
          <p:nvPr/>
        </p:nvSpPr>
        <p:spPr bwMode="auto">
          <a:xfrm>
            <a:off x="5997575" y="1358020"/>
            <a:ext cx="5062538" cy="53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PID (PI) computation of new output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A - </a:t>
            </a:r>
            <a:r>
              <a:rPr lang="en-US" altLang="en-US" sz="1100" b="0" dirty="0" err="1">
                <a:latin typeface="Courier" pitchFamily="2" charset="0"/>
              </a:rPr>
              <a:t>Kp</a:t>
            </a:r>
            <a:endParaRPr lang="en-US" altLang="en-US" sz="1100" b="0" dirty="0">
              <a:latin typeface="Courier" pitchFamily="2" charset="0"/>
            </a:endParaRP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B - error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C - Ki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# D - error integral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record(calc, "$(user):PID")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{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field(DESC, "Water Tank PID")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field(PREC, "3")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field(LOPR, "0")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field(HOPR, "110")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field(INPA, "10.0")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field(INPB, "$(user):error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field(INPC, "5.0")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field(INPD, "$(user):integral MS")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    field(CALC, "A*B+C*D")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r>
              <a:rPr lang="en-US" altLang="en-US" sz="1100" b="0" dirty="0">
                <a:latin typeface="Courier" pitchFamily="2" charset="0"/>
              </a:rPr>
              <a:t>}</a:t>
            </a:r>
          </a:p>
          <a:p>
            <a:pPr>
              <a:spcBef>
                <a:spcPts val="0"/>
              </a:spcBef>
              <a:buFont typeface="Symbol" pitchFamily="2" charset="2"/>
              <a:buNone/>
            </a:pPr>
            <a:endParaRPr lang="en-US" altLang="en-US" sz="1100" b="0" dirty="0"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46883B80-4E66-C847-AD73-3F488419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 Differential Control</a:t>
            </a:r>
          </a:p>
        </p:txBody>
      </p:sp>
      <p:pic>
        <p:nvPicPr>
          <p:cNvPr id="83970" name="Picture 7">
            <a:extLst>
              <a:ext uri="{FF2B5EF4-FFF2-40B4-BE49-F238E27FC236}">
                <a16:creationId xmlns:a16="http://schemas.microsoft.com/office/drawing/2014/main" id="{08777BB4-F446-1B41-A799-229B6F55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03" y="542085"/>
            <a:ext cx="4027909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38088-87F9-BE4E-8549-2AB82A23956B}"/>
              </a:ext>
            </a:extLst>
          </p:cNvPr>
          <p:cNvSpPr txBox="1">
            <a:spLocks noChangeArrowheads="1"/>
          </p:cNvSpPr>
          <p:nvPr/>
        </p:nvSpPr>
        <p:spPr>
          <a:xfrm>
            <a:off x="887239" y="2009869"/>
            <a:ext cx="4553893" cy="24715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”Patch” database</a:t>
            </a:r>
          </a:p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How does it change the processing of records?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>
            <a:extLst>
              <a:ext uri="{FF2B5EF4-FFF2-40B4-BE49-F238E27FC236}">
                <a16:creationId xmlns:a16="http://schemas.microsoft.com/office/drawing/2014/main" id="{FDC0534F-1F6B-B442-AC51-9EA5B5FF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3"/>
          <a:stretch>
            <a:fillRect/>
          </a:stretch>
        </p:blipFill>
        <p:spPr bwMode="auto">
          <a:xfrm>
            <a:off x="4435476" y="1865313"/>
            <a:ext cx="55737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itle 1">
            <a:extLst>
              <a:ext uri="{FF2B5EF4-FFF2-40B4-BE49-F238E27FC236}">
                <a16:creationId xmlns:a16="http://schemas.microsoft.com/office/drawing/2014/main" id="{8B70B26E-5C20-124C-B42C-F850F9039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Adding Differential Control</a:t>
            </a:r>
          </a:p>
        </p:txBody>
      </p:sp>
      <p:pic>
        <p:nvPicPr>
          <p:cNvPr id="84995" name="Picture 2">
            <a:extLst>
              <a:ext uri="{FF2B5EF4-FFF2-40B4-BE49-F238E27FC236}">
                <a16:creationId xmlns:a16="http://schemas.microsoft.com/office/drawing/2014/main" id="{53333D96-B610-E640-B3D8-00295F9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1"/>
          <a:stretch>
            <a:fillRect/>
          </a:stretch>
        </p:blipFill>
        <p:spPr bwMode="auto">
          <a:xfrm>
            <a:off x="2419351" y="1865313"/>
            <a:ext cx="33385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10">
            <a:extLst>
              <a:ext uri="{FF2B5EF4-FFF2-40B4-BE49-F238E27FC236}">
                <a16:creationId xmlns:a16="http://schemas.microsoft.com/office/drawing/2014/main" id="{4085D829-2237-A843-AD37-E0F325ED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70"/>
          <a:stretch>
            <a:fillRect/>
          </a:stretch>
        </p:blipFill>
        <p:spPr bwMode="auto">
          <a:xfrm>
            <a:off x="1711326" y="1865313"/>
            <a:ext cx="7143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502EDDF8-F7E3-CD42-9D9E-CDCC5F17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1" y="1630364"/>
            <a:ext cx="1128713" cy="1227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4998" name="Rectangle 12">
            <a:extLst>
              <a:ext uri="{FF2B5EF4-FFF2-40B4-BE49-F238E27FC236}">
                <a16:creationId xmlns:a16="http://schemas.microsoft.com/office/drawing/2014/main" id="{A3E0A3E9-E61B-FF4C-AE7D-53BE4687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6" y="1630364"/>
            <a:ext cx="2030413" cy="1227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4999" name="Rounded Rectangle 3">
            <a:extLst>
              <a:ext uri="{FF2B5EF4-FFF2-40B4-BE49-F238E27FC236}">
                <a16:creationId xmlns:a16="http://schemas.microsoft.com/office/drawing/2014/main" id="{0B6FFCF2-F1D2-C945-A0C4-E9347015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6" y="1954213"/>
            <a:ext cx="530225" cy="40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5000" name="Rounded Rectangle 3">
            <a:extLst>
              <a:ext uri="{FF2B5EF4-FFF2-40B4-BE49-F238E27FC236}">
                <a16:creationId xmlns:a16="http://schemas.microsoft.com/office/drawing/2014/main" id="{B9A792E4-3722-5A47-B43B-C972EB2BD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288" y="1954213"/>
            <a:ext cx="531812" cy="406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cxnSp>
        <p:nvCxnSpPr>
          <p:cNvPr id="85001" name="Straight Arrow Connector 7">
            <a:extLst>
              <a:ext uri="{FF2B5EF4-FFF2-40B4-BE49-F238E27FC236}">
                <a16:creationId xmlns:a16="http://schemas.microsoft.com/office/drawing/2014/main" id="{5F23C317-B43E-B840-9466-22CB547336F6}"/>
              </a:ext>
            </a:extLst>
          </p:cNvPr>
          <p:cNvCxnSpPr>
            <a:cxnSpLocks/>
          </p:cNvCxnSpPr>
          <p:nvPr/>
        </p:nvCxnSpPr>
        <p:spPr bwMode="auto">
          <a:xfrm flipV="1">
            <a:off x="3744914" y="3957638"/>
            <a:ext cx="3373437" cy="106362"/>
          </a:xfrm>
          <a:prstGeom prst="bentConnector3">
            <a:avLst>
              <a:gd name="adj1" fmla="val 99921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2" name="TextBox 4">
            <a:extLst>
              <a:ext uri="{FF2B5EF4-FFF2-40B4-BE49-F238E27FC236}">
                <a16:creationId xmlns:a16="http://schemas.microsoft.com/office/drawing/2014/main" id="{FE1B2CD3-EB37-004B-A63D-357C0446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064001"/>
            <a:ext cx="197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solidFill>
                  <a:srgbClr val="FF0000"/>
                </a:solidFill>
              </a:rPr>
              <a:t>Lower over/undershoot</a:t>
            </a:r>
            <a:endParaRPr lang="en-US" altLang="en-US" sz="1200" b="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BC6A5FF-25D9-FB42-A952-C755D6450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Extend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ja-JP" dirty="0">
                <a:ea typeface="ＭＳ Ｐゴシック" panose="020B0600070205080204" pitchFamily="34" charset="-128"/>
              </a:rPr>
              <a:t>/examples/01_*/</a:t>
            </a:r>
            <a:r>
              <a:rPr lang="en-US" altLang="ja-JP" dirty="0" err="1">
                <a:ea typeface="ＭＳ Ｐゴシック" panose="020B0600070205080204" pitchFamily="34" charset="-128"/>
              </a:rPr>
              <a:t>first.db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55CCA7C2-8C5D-E243-BE77-45981CC6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554" y="1030427"/>
            <a:ext cx="4068762" cy="5022503"/>
          </a:xfrm>
        </p:spPr>
        <p:txBody>
          <a:bodyPr/>
          <a:lstStyle/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# A ramp from 0 to 'limit', were limit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# can be configured via a separate record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000" dirty="0" err="1">
                <a:latin typeface="Courier" pitchFamily="2" charset="0"/>
                <a:ea typeface="ＭＳ Ｐゴシック" panose="020B0600070205080204" pitchFamily="34" charset="-128"/>
              </a:rPr>
              <a:t>ao</a:t>
            </a: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, "$(S):limit")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field(DRVH, "100")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field(DOL,  "10")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field(PINI, "YES")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buFont typeface="Symbol" pitchFamily="2" charset="2"/>
              <a:buNone/>
            </a:pPr>
            <a:endParaRPr lang="en-US" altLang="en-US" sz="10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record(calc, "$(S):ramp")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field(SCAN, "1 second")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field(INPA, "$(S):ramp")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field(INPB, "$(S):limit")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   field(CALC, "A&lt;B ? A+1 : 0")</a:t>
            </a:r>
          </a:p>
          <a:p>
            <a:pPr>
              <a:buFont typeface="Symbol" pitchFamily="2" charset="2"/>
              <a:buNone/>
            </a:pPr>
            <a:r>
              <a:rPr lang="en-US" altLang="en-US" sz="10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7EFC2-2667-9A41-A3C9-6AC59322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855" y="616227"/>
            <a:ext cx="6853857" cy="60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dirty="0"/>
              <a:t>Copy the example:</a:t>
            </a:r>
            <a:br>
              <a:rPr lang="en-US" sz="2000" dirty="0"/>
            </a:br>
            <a:r>
              <a:rPr lang="en-US" sz="2000" dirty="0"/>
              <a:t>	cp </a:t>
            </a:r>
            <a:r>
              <a:rPr lang="en-US" sz="2000" dirty="0" err="1"/>
              <a:t>first.db</a:t>
            </a:r>
            <a:r>
              <a:rPr lang="en-US" sz="2000" dirty="0"/>
              <a:t> </a:t>
            </a:r>
            <a:r>
              <a:rPr lang="en-US" sz="2000" dirty="0" err="1"/>
              <a:t>exercise.db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a “$(S):step” record and use it in the CALC to allow stepping the ramp in increments between 0.1 and 5.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Create a display for all 3 records.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Make the “..ramp” display units of “</a:t>
            </a:r>
            <a:r>
              <a:rPr lang="en-US" sz="2000" dirty="0" err="1"/>
              <a:t>a.u</a:t>
            </a:r>
            <a:r>
              <a:rPr lang="en-US" sz="2000" dirty="0"/>
              <a:t>.” and have it show 2 digits after the decimal 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a widget to the display that allows controlling the rate at which the logic 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Configure the “..ramp” to generate an alarm when the value is above 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Configure the “..ramp” to only send values to an archive when the value changes by 2 or more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an analog output record which, when processed, resets the “..:limit” to 10. Add a button to the display which triggers this reset.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F5C-75E7-CA44-8618-59A19328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B834-8247-3B4A-BB11-2EF8A7FA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80" y="1222646"/>
            <a:ext cx="11419468" cy="40409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BO with values “Normal” and “Doubled”, add to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in the “..:ramp” to double the effective step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BO such that when setting it to “Doubled”, it will revert to “Normal” after 5 seconds</a:t>
            </a:r>
          </a:p>
        </p:txBody>
      </p:sp>
    </p:spTree>
    <p:extLst>
      <p:ext uri="{BB962C8B-B14F-4D97-AF65-F5344CB8AC3E}">
        <p14:creationId xmlns:p14="http://schemas.microsoft.com/office/powerpoint/2010/main" val="29826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48026-965D-F779-0F1B-9A4EECCD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72" y="1156771"/>
            <a:ext cx="10648210" cy="45341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In the following, we ask you to study a larger example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 the database files</a:t>
            </a:r>
          </a:p>
          <a:p>
            <a:r>
              <a:rPr lang="en-US" dirty="0"/>
              <a:t>Understand what each record does</a:t>
            </a:r>
          </a:p>
          <a:p>
            <a:r>
              <a:rPr lang="en-US" dirty="0"/>
              <a:t>Know the meaning of each field</a:t>
            </a:r>
          </a:p>
          <a:p>
            <a:r>
              <a:rPr lang="en-US" dirty="0"/>
              <a:t>Get a feeling for the effect of “P” and “I” gains in a PID controller </a:t>
            </a:r>
          </a:p>
        </p:txBody>
      </p:sp>
    </p:spTree>
    <p:extLst>
      <p:ext uri="{BB962C8B-B14F-4D97-AF65-F5344CB8AC3E}">
        <p14:creationId xmlns:p14="http://schemas.microsoft.com/office/powerpoint/2010/main" val="371451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2">
            <a:extLst>
              <a:ext uri="{FF2B5EF4-FFF2-40B4-BE49-F238E27FC236}">
                <a16:creationId xmlns:a16="http://schemas.microsoft.com/office/drawing/2014/main" id="{C539EA14-9C03-2E45-A84A-E35794349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328614"/>
          <a:ext cx="5911850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9608800" imgH="12141200" progId="Word.Document.12">
                  <p:link updateAutomatic="1"/>
                </p:oleObj>
              </mc:Choice>
              <mc:Fallback>
                <p:oleObj name="Document" r:id="rId2" imgW="19608800" imgH="12141200" progId="Word.Document.12">
                  <p:link updateAutomatic="1"/>
                  <p:pic>
                    <p:nvPicPr>
                      <p:cNvPr id="76801" name="Object 2">
                        <a:extLst>
                          <a:ext uri="{FF2B5EF4-FFF2-40B4-BE49-F238E27FC236}">
                            <a16:creationId xmlns:a16="http://schemas.microsoft.com/office/drawing/2014/main" id="{C539EA14-9C03-2E45-A84A-E35794349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28614"/>
                        <a:ext cx="5911850" cy="365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Text Placeholder 3">
            <a:extLst>
              <a:ext uri="{FF2B5EF4-FFF2-40B4-BE49-F238E27FC236}">
                <a16:creationId xmlns:a16="http://schemas.microsoft.com/office/drawing/2014/main" id="{1078F353-38D1-9A46-A205-F26B768593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4650" y="1028700"/>
            <a:ext cx="8267700" cy="56975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Typical control loop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PID Controller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O(n) = K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 E(n) + K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 b="0" i="1">
                <a:latin typeface="Courier" pitchFamily="2" charset="0"/>
                <a:ea typeface="ＭＳ Ｐゴシック" panose="020B0600070205080204" pitchFamily="34" charset="-128"/>
              </a:rPr>
              <a:t>Σ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E(i) dT  + K</a:t>
            </a:r>
            <a:r>
              <a:rPr lang="de-DE" altLang="en-US" sz="1800" i="1" baseline="-2500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r>
              <a:rPr lang="de-DE" altLang="en-US" sz="1800" i="1">
                <a:latin typeface="Courier" pitchFamily="2" charset="0"/>
                <a:ea typeface="ＭＳ Ｐゴシック" panose="020B0600070205080204" pitchFamily="34" charset="-128"/>
              </a:rPr>
              <a:t> [E(n)-E(n-1)]/dT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Update period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dT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Error readings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E(n)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Output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O(n)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Proportional Gain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>
                <a:latin typeface="Courier" pitchFamily="2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, Integral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>
                <a:latin typeface="Courier" pitchFamily="2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Derivative </a:t>
            </a:r>
            <a:r>
              <a:rPr lang="de-DE" altLang="en-US" i="1">
                <a:latin typeface="Courier" pitchFamily="2" charset="0"/>
                <a:ea typeface="ＭＳ Ｐゴシック" panose="020B0600070205080204" pitchFamily="34" charset="-128"/>
              </a:rPr>
              <a:t>K</a:t>
            </a:r>
            <a:r>
              <a:rPr lang="de-DE" altLang="en-US" i="1" baseline="-25000">
                <a:latin typeface="Courier" pitchFamily="2" charset="0"/>
                <a:ea typeface="ＭＳ Ｐゴシック" panose="020B0600070205080204" pitchFamily="34" charset="-128"/>
              </a:rPr>
              <a:t>D</a:t>
            </a:r>
            <a:endParaRPr lang="en-US" altLang="en-US" i="1" baseline="-25000"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Title 1">
            <a:extLst>
              <a:ext uri="{FF2B5EF4-FFF2-40B4-BE49-F238E27FC236}">
                <a16:creationId xmlns:a16="http://schemas.microsoft.com/office/drawing/2014/main" id="{4C8DCDAF-7D7B-2E4E-A3E9-333BEF9E6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Heater Control Simulation</a:t>
            </a:r>
          </a:p>
        </p:txBody>
      </p:sp>
      <p:sp>
        <p:nvSpPr>
          <p:cNvPr id="76804" name="TextBox 5">
            <a:extLst>
              <a:ext uri="{FF2B5EF4-FFF2-40B4-BE49-F238E27FC236}">
                <a16:creationId xmlns:a16="http://schemas.microsoft.com/office/drawing/2014/main" id="{9FEB299C-ECBC-E743-8CC1-EFC7A3C4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8214"/>
            <a:ext cx="234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</a:rPr>
              <a:t>-</a:t>
            </a: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F5C-75E7-CA44-8618-59A19328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the ”</a:t>
            </a:r>
            <a:r>
              <a:rPr lang="en-US" dirty="0" err="1"/>
              <a:t>fishtank</a:t>
            </a:r>
            <a:r>
              <a:rPr lang="en-US" dirty="0"/>
              <a:t>”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B834-8247-3B4A-BB11-2EF8A7FA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881743"/>
            <a:ext cx="11419468" cy="48092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cd /</a:t>
            </a:r>
            <a:r>
              <a:rPr lang="en-US" dirty="0" err="1"/>
              <a:t>ics</a:t>
            </a:r>
            <a:r>
              <a:rPr lang="en-US" dirty="0"/>
              <a:t>/examples/fishtank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IOC:   ./</a:t>
            </a:r>
            <a:r>
              <a:rPr lang="en-US" dirty="0" err="1"/>
              <a:t>st.cmd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dirty="0" err="1"/>
              <a:t>heater.bob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0AE882-273D-5F4D-BBB8-328516136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2435"/>
          <a:stretch>
            <a:fillRect/>
          </a:stretch>
        </p:blipFill>
        <p:spPr bwMode="auto">
          <a:xfrm>
            <a:off x="6449667" y="2007703"/>
            <a:ext cx="428335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5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E025B7A8-905B-7F42-ADE0-655666642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23283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 Control</a:t>
            </a:r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DC98D2DD-44BE-B042-8028-74520B3E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2014"/>
          <a:stretch>
            <a:fillRect/>
          </a:stretch>
        </p:blipFill>
        <p:spPr bwMode="auto">
          <a:xfrm>
            <a:off x="1644651" y="658814"/>
            <a:ext cx="6769621" cy="615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ounded Rectangle 3">
            <a:extLst>
              <a:ext uri="{FF2B5EF4-FFF2-40B4-BE49-F238E27FC236}">
                <a16:creationId xmlns:a16="http://schemas.microsoft.com/office/drawing/2014/main" id="{C1C93326-284A-D547-BD6A-234795B0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244850"/>
            <a:ext cx="1520825" cy="4651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7828" name="TextBox 4">
            <a:extLst>
              <a:ext uri="{FF2B5EF4-FFF2-40B4-BE49-F238E27FC236}">
                <a16:creationId xmlns:a16="http://schemas.microsoft.com/office/drawing/2014/main" id="{53446F83-6BB9-E346-AA5A-CA360B5E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451475"/>
            <a:ext cx="168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Constant Error</a:t>
            </a:r>
          </a:p>
        </p:txBody>
      </p:sp>
      <p:sp>
        <p:nvSpPr>
          <p:cNvPr id="77829" name="Rounded Rectangle 5">
            <a:extLst>
              <a:ext uri="{FF2B5EF4-FFF2-40B4-BE49-F238E27FC236}">
                <a16:creationId xmlns:a16="http://schemas.microsoft.com/office/drawing/2014/main" id="{2E1012EB-FFE7-8A4A-866F-0B59DA3F9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709988"/>
            <a:ext cx="703263" cy="4048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FFD83-2684-C14A-8146-7F4C40227670}"/>
              </a:ext>
            </a:extLst>
          </p:cNvPr>
          <p:cNvSpPr txBox="1"/>
          <p:nvPr/>
        </p:nvSpPr>
        <p:spPr>
          <a:xfrm>
            <a:off x="8515664" y="1285592"/>
            <a:ext cx="34439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Set the Prop and Int. gain to zero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Verify that tank temperature ignores the Setpoint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91695C2C-B55D-4D47-82CC-A2C5D0AE8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912" y="123283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Only Proportional Control</a:t>
            </a: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F1B229A5-BD0E-B54C-BBC4-9D7FF937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2728"/>
          <a:stretch>
            <a:fillRect/>
          </a:stretch>
        </p:blipFill>
        <p:spPr bwMode="auto">
          <a:xfrm>
            <a:off x="1644650" y="658814"/>
            <a:ext cx="6781800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ounded Rectangle 3">
            <a:extLst>
              <a:ext uri="{FF2B5EF4-FFF2-40B4-BE49-F238E27FC236}">
                <a16:creationId xmlns:a16="http://schemas.microsoft.com/office/drawing/2014/main" id="{FE8ABFC5-C67C-C64E-9F00-6C3B37D1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3262314"/>
            <a:ext cx="738188" cy="465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8852" name="TextBox 4">
            <a:extLst>
              <a:ext uri="{FF2B5EF4-FFF2-40B4-BE49-F238E27FC236}">
                <a16:creationId xmlns:a16="http://schemas.microsoft.com/office/drawing/2014/main" id="{76AB8E20-D0B4-A34B-AD61-A141E88D5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4870451"/>
            <a:ext cx="1595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Small residual</a:t>
            </a:r>
            <a:br>
              <a:rPr lang="en-US" altLang="en-US" sz="1800" b="0">
                <a:solidFill>
                  <a:srgbClr val="FFC000"/>
                </a:solidFill>
              </a:rPr>
            </a:br>
            <a:r>
              <a:rPr lang="en-US" altLang="en-US" sz="1800" b="0">
                <a:solidFill>
                  <a:srgbClr val="FFC000"/>
                </a:solidFill>
              </a:rPr>
              <a:t>Error</a:t>
            </a:r>
          </a:p>
        </p:txBody>
      </p:sp>
      <p:sp>
        <p:nvSpPr>
          <p:cNvPr id="78853" name="Rounded Rectangle 5">
            <a:extLst>
              <a:ext uri="{FF2B5EF4-FFF2-40B4-BE49-F238E27FC236}">
                <a16:creationId xmlns:a16="http://schemas.microsoft.com/office/drawing/2014/main" id="{2C358536-FBF2-CA4F-9A45-659DD424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727451"/>
            <a:ext cx="665163" cy="4048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B25E0-B8E2-B842-AF66-256B113CD577}"/>
              </a:ext>
            </a:extLst>
          </p:cNvPr>
          <p:cNvSpPr txBox="1"/>
          <p:nvPr/>
        </p:nvSpPr>
        <p:spPr>
          <a:xfrm>
            <a:off x="8515664" y="1285592"/>
            <a:ext cx="344396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Set the Prop. gain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Verify that tank temperature reacts to setpoint, but doesn’t quite reach it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Why is proportional gain insufficient for heater control?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C195F6CB-C7B6-1E47-811A-66EEC3281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4287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Only Integral Control</a:t>
            </a:r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D4BC5653-0FFB-0449-8586-D28FF957E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2435"/>
          <a:stretch>
            <a:fillRect/>
          </a:stretch>
        </p:blipFill>
        <p:spPr bwMode="auto">
          <a:xfrm>
            <a:off x="1644651" y="658813"/>
            <a:ext cx="68421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ounded Rectangle 3">
            <a:extLst>
              <a:ext uri="{FF2B5EF4-FFF2-40B4-BE49-F238E27FC236}">
                <a16:creationId xmlns:a16="http://schemas.microsoft.com/office/drawing/2014/main" id="{9B6F2EB5-C9C5-D046-A1AC-1061D76D0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9" y="3235326"/>
            <a:ext cx="1652587" cy="466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9876" name="TextBox 4">
            <a:extLst>
              <a:ext uri="{FF2B5EF4-FFF2-40B4-BE49-F238E27FC236}">
                <a16:creationId xmlns:a16="http://schemas.microsoft.com/office/drawing/2014/main" id="{B7EDD7F7-C7BA-9247-8DD9-F9247270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775" y="4440238"/>
            <a:ext cx="177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Eventually,</a:t>
            </a:r>
            <a:br>
              <a:rPr lang="en-US" altLang="en-US" sz="1800" b="0">
                <a:solidFill>
                  <a:srgbClr val="FFC000"/>
                </a:solidFill>
              </a:rPr>
            </a:br>
            <a:r>
              <a:rPr lang="en-US" altLang="en-US" sz="1800" b="0">
                <a:solidFill>
                  <a:srgbClr val="FFC000"/>
                </a:solidFill>
              </a:rPr>
              <a:t>no Error!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FFC000"/>
                </a:solidFill>
              </a:rPr>
              <a:t>.. but Ringing</a:t>
            </a:r>
          </a:p>
        </p:txBody>
      </p:sp>
      <p:sp>
        <p:nvSpPr>
          <p:cNvPr id="79877" name="Rounded Rectangle 5">
            <a:extLst>
              <a:ext uri="{FF2B5EF4-FFF2-40B4-BE49-F238E27FC236}">
                <a16:creationId xmlns:a16="http://schemas.microsoft.com/office/drawing/2014/main" id="{C66997F5-635D-4C42-8170-A2BC906F7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3702051"/>
            <a:ext cx="703262" cy="403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92B88-E0CD-1B46-959B-969AD9ED0CEE}"/>
              </a:ext>
            </a:extLst>
          </p:cNvPr>
          <p:cNvSpPr txBox="1"/>
          <p:nvPr/>
        </p:nvSpPr>
        <p:spPr>
          <a:xfrm>
            <a:off x="8515664" y="1285592"/>
            <a:ext cx="34439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Set only the Integral gain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Verify that tank temperature reacts to setpoint. Can you find a good value for the int. gain?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1508</Words>
  <Application>Microsoft Office PowerPoint</Application>
  <PresentationFormat>Widescreen</PresentationFormat>
  <Paragraphs>193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Arial Black</vt:lpstr>
      <vt:lpstr>Century Gothic</vt:lpstr>
      <vt:lpstr>Courier</vt:lpstr>
      <vt:lpstr>Symbol</vt:lpstr>
      <vt:lpstr>ORNL</vt:lpstr>
      <vt:lpstr>file:///Users/ky9/Google%20Drive/USPAS/USPAS-2019-Spring/Presentations/heater/Heater.doc怀!OLE_LINK1</vt:lpstr>
      <vt:lpstr>EPICS Database Exercises</vt:lpstr>
      <vt:lpstr>Extend /ics/examples/01_*/first.db</vt:lpstr>
      <vt:lpstr>Binary records</vt:lpstr>
      <vt:lpstr>PowerPoint Presentation</vt:lpstr>
      <vt:lpstr>Heater Control Simulation</vt:lpstr>
      <vt:lpstr>Study the ”fishtank” example</vt:lpstr>
      <vt:lpstr>No Control</vt:lpstr>
      <vt:lpstr>Only Proportional Control</vt:lpstr>
      <vt:lpstr>Only Integral Control</vt:lpstr>
      <vt:lpstr>Study database: User Inputs to Simulation</vt:lpstr>
      <vt:lpstr>Simulated Tank Temperature</vt:lpstr>
      <vt:lpstr>PID (without D) Computation</vt:lpstr>
      <vt:lpstr>Add Differential Control</vt:lpstr>
      <vt:lpstr>Adding Differential Control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2026-06-15T20:07:12Z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